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9" r:id="rId5"/>
    <p:sldId id="270" r:id="rId6"/>
    <p:sldId id="280" r:id="rId7"/>
    <p:sldId id="281" r:id="rId8"/>
    <p:sldId id="271" r:id="rId9"/>
    <p:sldId id="284" r:id="rId10"/>
    <p:sldId id="282" r:id="rId11"/>
    <p:sldId id="283" r:id="rId12"/>
    <p:sldId id="272" r:id="rId13"/>
    <p:sldId id="290" r:id="rId14"/>
    <p:sldId id="275" r:id="rId15"/>
    <p:sldId id="291" r:id="rId16"/>
    <p:sldId id="288" r:id="rId17"/>
    <p:sldId id="292" r:id="rId18"/>
    <p:sldId id="278" r:id="rId19"/>
    <p:sldId id="293" r:id="rId20"/>
    <p:sldId id="273" r:id="rId21"/>
    <p:sldId id="274" r:id="rId22"/>
    <p:sldId id="285" r:id="rId23"/>
    <p:sldId id="295" r:id="rId24"/>
    <p:sldId id="277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7D6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86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68D6E9C-B582-497A-B706-265898D1AA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C236C1A-9D28-4855-805B-F24E1BFD2C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DDF34E8-9683-4ECE-B123-213EED52C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BD2CE-1237-4720-BDAE-9CF9C2CF9C78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34E8ABF-B9EA-4628-8C10-8B5FFAF4D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C90BBDE-885B-4A81-8563-48BE4364B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ED9A3-E853-48A4-8843-934C44E02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871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44ED00B-7949-4757-B604-46B54F252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7E2F622B-96B1-4297-AE94-DF44E3057B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A765D34-C45E-4D15-AD54-450CA5E31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BD2CE-1237-4720-BDAE-9CF9C2CF9C78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12B8353-634E-415A-83B4-52E8CFE8F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4F7E48A-7CFE-457D-A00D-4B641AC5D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ED9A3-E853-48A4-8843-934C44E02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597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530EC17B-CC80-4708-8FB1-07AC2BCD89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BADC42E-238A-430D-A80B-6F9EBCBA0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E7298DC-D917-4ED5-821F-CC8B939F0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BD2CE-1237-4720-BDAE-9CF9C2CF9C78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530BF22-9471-4796-828D-988EB6ABB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4D2BC21-7705-40B0-9464-67389B937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ED9A3-E853-48A4-8843-934C44E02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175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8E77B42-D72B-4717-93E8-39E95C8BE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BBCDD4A-42EE-413B-9BCB-11AEDF611B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3078C9A-594B-4328-B11D-451E71255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BD2CE-1237-4720-BDAE-9CF9C2CF9C78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194A66D-28BD-424B-BB67-6D7250F6A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74A5BF1-2024-4549-984D-E482B44C8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ED9A3-E853-48A4-8843-934C44E02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277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65BE4D5-2133-44CA-B797-4EA884E7E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96E653D-D915-445F-BCE9-E6DF8C294E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8541A09-D4BF-4172-B101-226BD3BF8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BD2CE-1237-4720-BDAE-9CF9C2CF9C78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5FF5D03-D129-4CF5-A06C-E49CB9C05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75199F5-A01E-40B1-85B5-D765662A5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ED9A3-E853-48A4-8843-934C44E02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016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8EBAFC9-205D-4ECC-B3BC-14740B4FB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1E684C3-4FFE-4257-B520-6B3F4854B5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232EB74-3CD8-44B0-93B6-737BDBAACD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5F5DD8A-53C8-4BB8-824F-EAD0E1FBB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BD2CE-1237-4720-BDAE-9CF9C2CF9C78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B46C620-57CF-4036-A041-E9F809DC4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F30023D-4034-4415-BD85-B218D680A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ED9A3-E853-48A4-8843-934C44E02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046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EE89250-5E34-4F61-B2BE-5FEB11454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E6FC0A2-2625-46AC-AB51-8E246412E1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17D7CF9-CAA1-4BC4-B8FE-540491EC89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311C1534-C369-4EB2-BABF-88E242B7E4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1400A893-010E-4E82-8946-C4483D6745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BBF66F0B-9D8F-4AF6-8C17-2633BE99C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BD2CE-1237-4720-BDAE-9CF9C2CF9C78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8EE89DED-8EEE-49AB-A674-63FC28B51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56773B9F-5274-4447-A1EA-6B9B39561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ED9A3-E853-48A4-8843-934C44E02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425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0C59307-6876-4816-B889-1CB1A4385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5F1ABAC3-FF74-4A2F-9A35-E334449C6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BD2CE-1237-4720-BDAE-9CF9C2CF9C78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BF1B5175-F6EC-480A-9952-4B4651C22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768A6FEC-1628-44CB-A9AB-C7CFEF734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ED9A3-E853-48A4-8843-934C44E02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103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61AA1C3B-2A5C-4C28-B8A0-A004FDA6D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BD2CE-1237-4720-BDAE-9CF9C2CF9C78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911A2BB9-B431-41A6-B65D-5F518136F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2DD26F28-5B92-4408-B9CF-76CC84DB5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ED9A3-E853-48A4-8843-934C44E02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105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07550A6-0555-4047-B297-A23D72DE0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435235A-AF93-4F5A-BCF7-761FD4903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9CC61B8-35A3-456E-B569-AF2AAA278B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7C4010E-B989-4011-BEE5-A2C7F7715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BD2CE-1237-4720-BDAE-9CF9C2CF9C78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0DE9D95-53D8-465A-87C4-75C424FC3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B91E57E-994F-4862-B215-1E2260D6F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ED9A3-E853-48A4-8843-934C44E02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949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19AEE70-2406-40AD-9B2F-A4004FBEC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831D6BC0-91D9-4C1D-9719-9E5545BC70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4770B4E-1CA3-48FB-9D7B-DEADFEE82A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A11F144-2A4E-4E21-82C3-2923AB114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BD2CE-1237-4720-BDAE-9CF9C2CF9C78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A8F46A1-4781-4149-BECC-4911923DC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B42DAED-85BC-4C01-9768-68E577D10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ED9A3-E853-48A4-8843-934C44E02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295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01A9911-D5FA-4D4E-9CB3-23F001A29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F8A4E3F-854F-4D8F-808A-EBF0CB09C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BDE3555-D0B9-4043-8B22-F09C1DDBBC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BD2CE-1237-4720-BDAE-9CF9C2CF9C78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FAABD37-3816-4A1C-BEF1-B8846F4651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761AF7C-5F61-4CDE-B2E0-69DB5C0A62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ED9A3-E853-48A4-8843-934C44E02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135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500;p29">
            <a:extLst>
              <a:ext uri="{FF2B5EF4-FFF2-40B4-BE49-F238E27FC236}">
                <a16:creationId xmlns:a16="http://schemas.microsoft.com/office/drawing/2014/main" xmlns="" id="{58BA4944-4132-4850-9E37-86697864D462}"/>
              </a:ext>
            </a:extLst>
          </p:cNvPr>
          <p:cNvSpPr txBox="1">
            <a:spLocks/>
          </p:cNvSpPr>
          <p:nvPr/>
        </p:nvSpPr>
        <p:spPr>
          <a:xfrm>
            <a:off x="1444239" y="1867821"/>
            <a:ext cx="9303736" cy="298248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ru-RU" sz="4400" dirty="0">
                <a:solidFill>
                  <a:srgbClr val="002060"/>
                </a:solidFill>
                <a:latin typeface="Rubik Medium" panose="00000600000000000000" pitchFamily="2" charset="-79"/>
                <a:cs typeface="Rubik Medium" panose="00000600000000000000" pitchFamily="2" charset="-79"/>
              </a:rPr>
              <a:t>Продажа имущественного комплекса  11789,3 м2 на земельном участке 2,8 Га под пищевое производство</a:t>
            </a:r>
          </a:p>
          <a:p>
            <a:pPr>
              <a:spcBef>
                <a:spcPts val="0"/>
              </a:spcBef>
            </a:pPr>
            <a:r>
              <a:rPr lang="ru-RU" sz="2800" dirty="0">
                <a:solidFill>
                  <a:srgbClr val="002060"/>
                </a:solidFill>
                <a:latin typeface="Rubik Medium" panose="00000600000000000000" pitchFamily="2" charset="-79"/>
                <a:cs typeface="Rubik Medium" panose="00000600000000000000" pitchFamily="2" charset="-79"/>
              </a:rPr>
              <a:t>(бывшая кондитерская фабрика)</a:t>
            </a:r>
            <a:endParaRPr lang="ru-RU" sz="4400" dirty="0">
              <a:solidFill>
                <a:srgbClr val="002060"/>
              </a:solidFill>
              <a:latin typeface="Rubik Medium" panose="00000600000000000000" pitchFamily="2" charset="-79"/>
              <a:cs typeface="Rubik Medium" panose="000006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22620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BE46B11-72AE-4DA3-8E75-F3DE9CFB3C3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8167" y="1531324"/>
            <a:ext cx="5693029" cy="379535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8A7EEFD0-9679-4258-A079-4B82352B02C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67986" y="1531324"/>
            <a:ext cx="5693028" cy="379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10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BE46B11-72AE-4DA3-8E75-F3DE9CFB3C3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8167" y="1531324"/>
            <a:ext cx="5693028" cy="379535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8A7EEFD0-9679-4258-A079-4B82352B02C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67987" y="1531324"/>
            <a:ext cx="5693026" cy="379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937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500;p29">
            <a:extLst>
              <a:ext uri="{FF2B5EF4-FFF2-40B4-BE49-F238E27FC236}">
                <a16:creationId xmlns:a16="http://schemas.microsoft.com/office/drawing/2014/main" xmlns="" id="{C4AEC6F2-EF9E-46C3-A537-B7A7E7F404E5}"/>
              </a:ext>
            </a:extLst>
          </p:cNvPr>
          <p:cNvSpPr txBox="1">
            <a:spLocks/>
          </p:cNvSpPr>
          <p:nvPr/>
        </p:nvSpPr>
        <p:spPr>
          <a:xfrm>
            <a:off x="3244682" y="418170"/>
            <a:ext cx="5702636" cy="65375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endParaRPr lang="ru-RU" sz="3600" b="1" dirty="0">
              <a:solidFill>
                <a:srgbClr val="002060"/>
              </a:solidFill>
              <a:latin typeface="Rubik Medium" panose="00000600000000000000" pitchFamily="2" charset="-79"/>
              <a:cs typeface="Rubik Medium" panose="00000600000000000000" pitchFamily="2" charset="-79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42EFEDE-2F42-4EAA-8D83-50142D383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8825" y="1649338"/>
            <a:ext cx="5702636" cy="3631963"/>
          </a:xfrm>
          <a:prstGeom prst="rect">
            <a:avLst/>
          </a:prstGeom>
        </p:spPr>
      </p:pic>
      <p:sp>
        <p:nvSpPr>
          <p:cNvPr id="9" name="Google Shape;533;p32">
            <a:extLst>
              <a:ext uri="{FF2B5EF4-FFF2-40B4-BE49-F238E27FC236}">
                <a16:creationId xmlns:a16="http://schemas.microsoft.com/office/drawing/2014/main" xmlns="" id="{15D21680-DBA1-4C69-98F6-51FBF920AE91}"/>
              </a:ext>
            </a:extLst>
          </p:cNvPr>
          <p:cNvSpPr txBox="1">
            <a:spLocks/>
          </p:cNvSpPr>
          <p:nvPr/>
        </p:nvSpPr>
        <p:spPr>
          <a:xfrm>
            <a:off x="225325" y="1426715"/>
            <a:ext cx="5470151" cy="129084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800" b="1" dirty="0">
                <a:solidFill>
                  <a:srgbClr val="002060"/>
                </a:solidFill>
                <a:latin typeface="Rubik Medium" panose="00000600000000000000" pitchFamily="2" charset="-79"/>
                <a:cs typeface="Rubik Medium" panose="00000600000000000000" pitchFamily="2" charset="-79"/>
              </a:rPr>
              <a:t>Весовая</a:t>
            </a:r>
          </a:p>
          <a:p>
            <a:pPr algn="l">
              <a:spcBef>
                <a:spcPts val="0"/>
              </a:spcBef>
            </a:pPr>
            <a:endParaRPr lang="ru-RU" sz="1600" dirty="0">
              <a:solidFill>
                <a:srgbClr val="002060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  <a:p>
            <a:pPr algn="l">
              <a:spcBef>
                <a:spcPts val="0"/>
              </a:spcBef>
            </a:pPr>
            <a:r>
              <a:rPr lang="ru-RU" sz="1600" dirty="0">
                <a:solidFill>
                  <a:srgbClr val="00206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Пункт весового контроля грузового автотранспорта. Максимальная нагрузка </a:t>
            </a:r>
            <a:r>
              <a:rPr lang="ru-RU" sz="1600" b="1" dirty="0">
                <a:solidFill>
                  <a:srgbClr val="00206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60</a:t>
            </a:r>
            <a:r>
              <a:rPr lang="ru-RU" sz="1600" dirty="0">
                <a:solidFill>
                  <a:srgbClr val="00206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тонн. Площадь помещения пункта весового контроля </a:t>
            </a:r>
            <a:r>
              <a:rPr lang="ru-RU" sz="1600" b="1" dirty="0">
                <a:solidFill>
                  <a:srgbClr val="00206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124,9</a:t>
            </a:r>
            <a:r>
              <a:rPr lang="ru-RU" sz="1600" dirty="0">
                <a:solidFill>
                  <a:srgbClr val="00206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кв.м</a:t>
            </a:r>
            <a:r>
              <a:rPr lang="ru-RU" sz="1600" dirty="0">
                <a:solidFill>
                  <a:srgbClr val="00206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.</a:t>
            </a:r>
            <a:endParaRPr lang="en-US" sz="1600" dirty="0">
              <a:solidFill>
                <a:srgbClr val="002060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  <a:p>
            <a:pPr algn="l">
              <a:spcBef>
                <a:spcPts val="0"/>
              </a:spcBef>
            </a:pPr>
            <a:endParaRPr lang="en-US" sz="1600" dirty="0">
              <a:solidFill>
                <a:srgbClr val="002060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87189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BE46B11-72AE-4DA3-8E75-F3DE9CFB3C3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4446" y="1531324"/>
            <a:ext cx="5060469" cy="379535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8A7EEFD0-9679-4258-A079-4B82352B02C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84266" y="1531324"/>
            <a:ext cx="5060468" cy="379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6626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500;p29">
            <a:extLst>
              <a:ext uri="{FF2B5EF4-FFF2-40B4-BE49-F238E27FC236}">
                <a16:creationId xmlns:a16="http://schemas.microsoft.com/office/drawing/2014/main" xmlns="" id="{C4AEC6F2-EF9E-46C3-A537-B7A7E7F404E5}"/>
              </a:ext>
            </a:extLst>
          </p:cNvPr>
          <p:cNvSpPr txBox="1">
            <a:spLocks/>
          </p:cNvSpPr>
          <p:nvPr/>
        </p:nvSpPr>
        <p:spPr>
          <a:xfrm>
            <a:off x="3244682" y="418170"/>
            <a:ext cx="5702636" cy="65375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endParaRPr lang="ru-RU" sz="3600" b="1" dirty="0">
              <a:solidFill>
                <a:srgbClr val="002060"/>
              </a:solidFill>
              <a:latin typeface="Rubik Medium" panose="00000600000000000000" pitchFamily="2" charset="-79"/>
              <a:cs typeface="Rubik Medium" panose="00000600000000000000" pitchFamily="2" charset="-79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42EFEDE-2F42-4EAA-8D83-50142D383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8824" y="1717704"/>
            <a:ext cx="5702637" cy="3537959"/>
          </a:xfrm>
          <a:prstGeom prst="rect">
            <a:avLst/>
          </a:prstGeom>
        </p:spPr>
      </p:pic>
      <p:sp>
        <p:nvSpPr>
          <p:cNvPr id="9" name="Google Shape;533;p32">
            <a:extLst>
              <a:ext uri="{FF2B5EF4-FFF2-40B4-BE49-F238E27FC236}">
                <a16:creationId xmlns:a16="http://schemas.microsoft.com/office/drawing/2014/main" xmlns="" id="{15D21680-DBA1-4C69-98F6-51FBF920AE91}"/>
              </a:ext>
            </a:extLst>
          </p:cNvPr>
          <p:cNvSpPr txBox="1">
            <a:spLocks/>
          </p:cNvSpPr>
          <p:nvPr/>
        </p:nvSpPr>
        <p:spPr>
          <a:xfrm>
            <a:off x="225325" y="1381281"/>
            <a:ext cx="5470151" cy="99758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800" b="1" dirty="0">
                <a:solidFill>
                  <a:srgbClr val="002060"/>
                </a:solidFill>
                <a:latin typeface="Rubik Medium" panose="00000600000000000000" pitchFamily="2" charset="-79"/>
                <a:cs typeface="Rubik Medium" panose="00000600000000000000" pitchFamily="2" charset="-79"/>
              </a:rPr>
              <a:t>Механический цех</a:t>
            </a:r>
          </a:p>
          <a:p>
            <a:pPr algn="l">
              <a:spcBef>
                <a:spcPts val="0"/>
              </a:spcBef>
            </a:pPr>
            <a:endParaRPr lang="ru-RU" sz="1600" dirty="0">
              <a:solidFill>
                <a:srgbClr val="002060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  <a:p>
            <a:pPr algn="l">
              <a:spcBef>
                <a:spcPts val="0"/>
              </a:spcBef>
            </a:pPr>
            <a:r>
              <a:rPr lang="ru-RU" sz="1600" dirty="0">
                <a:solidFill>
                  <a:srgbClr val="00206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Одноэтажное кирпичное здание, площадью </a:t>
            </a:r>
            <a:r>
              <a:rPr lang="ru-RU" sz="1600" b="1" dirty="0">
                <a:solidFill>
                  <a:srgbClr val="00206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334,4</a:t>
            </a:r>
            <a:r>
              <a:rPr lang="ru-RU" sz="1600" dirty="0">
                <a:solidFill>
                  <a:srgbClr val="00206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кв.м</a:t>
            </a:r>
            <a:r>
              <a:rPr lang="ru-RU" sz="1600" dirty="0">
                <a:solidFill>
                  <a:srgbClr val="00206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358177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BE46B11-72AE-4DA3-8E75-F3DE9CFB3C3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4446" y="1531324"/>
            <a:ext cx="5060468" cy="379535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8A7EEFD0-9679-4258-A079-4B82352B02C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84266" y="1531324"/>
            <a:ext cx="5060468" cy="379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7689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500;p29">
            <a:extLst>
              <a:ext uri="{FF2B5EF4-FFF2-40B4-BE49-F238E27FC236}">
                <a16:creationId xmlns:a16="http://schemas.microsoft.com/office/drawing/2014/main" xmlns="" id="{C4AEC6F2-EF9E-46C3-A537-B7A7E7F404E5}"/>
              </a:ext>
            </a:extLst>
          </p:cNvPr>
          <p:cNvSpPr txBox="1">
            <a:spLocks/>
          </p:cNvSpPr>
          <p:nvPr/>
        </p:nvSpPr>
        <p:spPr>
          <a:xfrm>
            <a:off x="3244682" y="418170"/>
            <a:ext cx="5702636" cy="65375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endParaRPr lang="ru-RU" sz="3600" b="1" dirty="0">
              <a:solidFill>
                <a:srgbClr val="002060"/>
              </a:solidFill>
              <a:latin typeface="Rubik Medium" panose="00000600000000000000" pitchFamily="2" charset="-79"/>
              <a:cs typeface="Rubik Medium" panose="00000600000000000000" pitchFamily="2" charset="-79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42EFEDE-2F42-4EAA-8D83-50142D383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8824" y="1914258"/>
            <a:ext cx="5702637" cy="3469591"/>
          </a:xfrm>
          <a:prstGeom prst="rect">
            <a:avLst/>
          </a:prstGeom>
        </p:spPr>
      </p:pic>
      <p:sp>
        <p:nvSpPr>
          <p:cNvPr id="9" name="Google Shape;533;p32">
            <a:extLst>
              <a:ext uri="{FF2B5EF4-FFF2-40B4-BE49-F238E27FC236}">
                <a16:creationId xmlns:a16="http://schemas.microsoft.com/office/drawing/2014/main" xmlns="" id="{15D21680-DBA1-4C69-98F6-51FBF920AE91}"/>
              </a:ext>
            </a:extLst>
          </p:cNvPr>
          <p:cNvSpPr txBox="1">
            <a:spLocks/>
          </p:cNvSpPr>
          <p:nvPr/>
        </p:nvSpPr>
        <p:spPr>
          <a:xfrm>
            <a:off x="225325" y="1386689"/>
            <a:ext cx="5470151" cy="99758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800" b="1" dirty="0">
                <a:solidFill>
                  <a:srgbClr val="002060"/>
                </a:solidFill>
                <a:latin typeface="Rubik Medium" panose="00000600000000000000" pitchFamily="2" charset="-79"/>
                <a:cs typeface="Rubik Medium" panose="00000600000000000000" pitchFamily="2" charset="-79"/>
              </a:rPr>
              <a:t>Гараж</a:t>
            </a:r>
          </a:p>
          <a:p>
            <a:pPr algn="l">
              <a:spcBef>
                <a:spcPts val="0"/>
              </a:spcBef>
            </a:pPr>
            <a:endParaRPr lang="ru-RU" sz="1600" dirty="0">
              <a:solidFill>
                <a:srgbClr val="002060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  <a:p>
            <a:pPr algn="l">
              <a:spcBef>
                <a:spcPts val="0"/>
              </a:spcBef>
            </a:pPr>
            <a:r>
              <a:rPr lang="ru-RU" sz="1600" dirty="0">
                <a:solidFill>
                  <a:srgbClr val="00206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Одноэтажное кирпичное здание с антресольным этажом, общей площадью </a:t>
            </a:r>
            <a:r>
              <a:rPr lang="ru-RU" sz="1600" b="1" dirty="0">
                <a:solidFill>
                  <a:srgbClr val="00206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835,8</a:t>
            </a:r>
            <a:r>
              <a:rPr lang="ru-RU" sz="1600" dirty="0">
                <a:solidFill>
                  <a:srgbClr val="00206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кв.м</a:t>
            </a:r>
            <a:r>
              <a:rPr lang="ru-RU" sz="1600" dirty="0">
                <a:solidFill>
                  <a:srgbClr val="00206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900241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BE46B11-72AE-4DA3-8E75-F3DE9CFB3C3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4446" y="1531324"/>
            <a:ext cx="5060468" cy="379535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8A7EEFD0-9679-4258-A079-4B82352B02C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84266" y="1531324"/>
            <a:ext cx="5060468" cy="379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557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500;p29">
            <a:extLst>
              <a:ext uri="{FF2B5EF4-FFF2-40B4-BE49-F238E27FC236}">
                <a16:creationId xmlns:a16="http://schemas.microsoft.com/office/drawing/2014/main" xmlns="" id="{C4AEC6F2-EF9E-46C3-A537-B7A7E7F404E5}"/>
              </a:ext>
            </a:extLst>
          </p:cNvPr>
          <p:cNvSpPr txBox="1">
            <a:spLocks/>
          </p:cNvSpPr>
          <p:nvPr/>
        </p:nvSpPr>
        <p:spPr>
          <a:xfrm>
            <a:off x="3244682" y="418170"/>
            <a:ext cx="5702636" cy="65375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600" b="1" dirty="0">
              <a:solidFill>
                <a:srgbClr val="002060"/>
              </a:solidFill>
              <a:latin typeface="Rubik Medium" panose="00000600000000000000" pitchFamily="2" charset="-79"/>
              <a:ea typeface="Sora"/>
              <a:cs typeface="Rubik Medium" panose="00000600000000000000" pitchFamily="2" charset="-79"/>
              <a:sym typeface="Sor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42EFEDE-2F42-4EAA-8D83-50142D383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45323" y="1709159"/>
            <a:ext cx="5702637" cy="3529413"/>
          </a:xfrm>
          <a:prstGeom prst="rect">
            <a:avLst/>
          </a:prstGeom>
        </p:spPr>
      </p:pic>
      <p:sp>
        <p:nvSpPr>
          <p:cNvPr id="9" name="Google Shape;533;p32">
            <a:extLst>
              <a:ext uri="{FF2B5EF4-FFF2-40B4-BE49-F238E27FC236}">
                <a16:creationId xmlns:a16="http://schemas.microsoft.com/office/drawing/2014/main" xmlns="" id="{15D21680-DBA1-4C69-98F6-51FBF920AE91}"/>
              </a:ext>
            </a:extLst>
          </p:cNvPr>
          <p:cNvSpPr txBox="1">
            <a:spLocks/>
          </p:cNvSpPr>
          <p:nvPr/>
        </p:nvSpPr>
        <p:spPr>
          <a:xfrm>
            <a:off x="225325" y="1392964"/>
            <a:ext cx="5470151" cy="119365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800" b="1" dirty="0">
                <a:solidFill>
                  <a:srgbClr val="002060"/>
                </a:solidFill>
                <a:latin typeface="Rubik Medium" panose="00000600000000000000" pitchFamily="2" charset="-79"/>
                <a:cs typeface="Rubik Medium" panose="00000600000000000000" pitchFamily="2" charset="-79"/>
                <a:sym typeface="Sora"/>
              </a:rPr>
              <a:t>Склады</a:t>
            </a:r>
            <a:endParaRPr lang="ru-RU" sz="1800" b="1" dirty="0">
              <a:solidFill>
                <a:srgbClr val="002060"/>
              </a:solidFill>
              <a:latin typeface="Rubik Medium" panose="00000600000000000000" pitchFamily="2" charset="-79"/>
              <a:ea typeface="Sora"/>
              <a:cs typeface="Rubik Medium" panose="00000600000000000000" pitchFamily="2" charset="-79"/>
              <a:sym typeface="Sora"/>
            </a:endParaRPr>
          </a:p>
          <a:p>
            <a:pPr algn="l">
              <a:spcBef>
                <a:spcPts val="0"/>
              </a:spcBef>
            </a:pPr>
            <a:endParaRPr lang="ru-RU" sz="1600" dirty="0">
              <a:solidFill>
                <a:srgbClr val="002060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  <a:p>
            <a:pPr algn="l">
              <a:spcBef>
                <a:spcPts val="0"/>
              </a:spcBef>
            </a:pPr>
            <a:r>
              <a:rPr lang="ru-RU" sz="1600" dirty="0">
                <a:solidFill>
                  <a:srgbClr val="00206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Одноэтажное здание складского типа, построенное из металлоконструкций (сэндвич-панель), площадью </a:t>
            </a:r>
            <a:r>
              <a:rPr lang="ru-RU" sz="1600" b="1" dirty="0">
                <a:solidFill>
                  <a:srgbClr val="00206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878,4</a:t>
            </a:r>
            <a:r>
              <a:rPr lang="ru-RU" sz="1600" dirty="0">
                <a:solidFill>
                  <a:srgbClr val="00206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кв.м</a:t>
            </a:r>
            <a:r>
              <a:rPr lang="ru-RU" sz="1600" dirty="0">
                <a:solidFill>
                  <a:srgbClr val="00206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751980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BE46B11-72AE-4DA3-8E75-F3DE9CFB3C3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7847" y="1531324"/>
            <a:ext cx="4990744" cy="379535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8A7EEFD0-9679-4258-A079-4B82352B02C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1" y="1531324"/>
            <a:ext cx="5235722" cy="379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638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500;p29">
            <a:extLst>
              <a:ext uri="{FF2B5EF4-FFF2-40B4-BE49-F238E27FC236}">
                <a16:creationId xmlns:a16="http://schemas.microsoft.com/office/drawing/2014/main" xmlns="" id="{58BA4944-4132-4850-9E37-86697864D462}"/>
              </a:ext>
            </a:extLst>
          </p:cNvPr>
          <p:cNvSpPr txBox="1">
            <a:spLocks/>
          </p:cNvSpPr>
          <p:nvPr/>
        </p:nvSpPr>
        <p:spPr>
          <a:xfrm>
            <a:off x="4346170" y="970993"/>
            <a:ext cx="3499660" cy="66444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ru-RU" sz="3600" dirty="0">
                <a:solidFill>
                  <a:srgbClr val="002060"/>
                </a:solidFill>
                <a:latin typeface="Rubik Medium" panose="00000600000000000000" pitchFamily="2" charset="-79"/>
                <a:cs typeface="Rubik Medium" panose="00000600000000000000" pitchFamily="2" charset="-79"/>
              </a:rPr>
              <a:t>СОДЕРЖАНИЕ</a:t>
            </a:r>
          </a:p>
        </p:txBody>
      </p:sp>
      <p:graphicFrame>
        <p:nvGraphicFramePr>
          <p:cNvPr id="11" name="Google Shape;508;p30">
            <a:extLst>
              <a:ext uri="{FF2B5EF4-FFF2-40B4-BE49-F238E27FC236}">
                <a16:creationId xmlns:a16="http://schemas.microsoft.com/office/drawing/2014/main" xmlns="" id="{56BA9595-19EE-481E-86E4-C638DD1A04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0641960"/>
              </p:ext>
            </p:extLst>
          </p:nvPr>
        </p:nvGraphicFramePr>
        <p:xfrm>
          <a:off x="1040974" y="1998118"/>
          <a:ext cx="10110052" cy="188787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3595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7504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292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sng" dirty="0">
                          <a:solidFill>
                            <a:srgbClr val="002060"/>
                          </a:solidFill>
                          <a:sym typeface="Sora"/>
                        </a:rPr>
                        <a:t>География и логистика</a:t>
                      </a:r>
                      <a:endParaRPr lang="ru-RU" sz="1600" b="1" u="sng" dirty="0">
                        <a:solidFill>
                          <a:srgbClr val="002060"/>
                        </a:solidFill>
                        <a:latin typeface="Rubik" panose="00000500000000000000" pitchFamily="2" charset="-79"/>
                        <a:ea typeface="Sora"/>
                        <a:cs typeface="Rubik" panose="00000500000000000000" pitchFamily="2" charset="-79"/>
                        <a:sym typeface="Sora"/>
                      </a:endParaRPr>
                    </a:p>
                  </a:txBody>
                  <a:tcPr marL="91425" marR="91425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sym typeface="Assistant"/>
                        </a:rPr>
                        <a:t>Географическое положение, подъездные маршруты и федеральные трассы</a:t>
                      </a:r>
                      <a:endParaRPr lang="ru-RU" sz="1600" dirty="0">
                        <a:solidFill>
                          <a:srgbClr val="002060"/>
                        </a:solidFill>
                        <a:latin typeface="Rubik" panose="00000500000000000000" pitchFamily="2" charset="-79"/>
                        <a:ea typeface="Assistant"/>
                        <a:cs typeface="Rubik" panose="00000500000000000000" pitchFamily="2" charset="-79"/>
                        <a:sym typeface="Assistant"/>
                      </a:endParaRPr>
                    </a:p>
                  </a:txBody>
                  <a:tcPr marL="91425" marR="91425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292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sng" dirty="0">
                          <a:solidFill>
                            <a:srgbClr val="002060"/>
                          </a:solidFill>
                          <a:sym typeface="Sora"/>
                        </a:rPr>
                        <a:t>План территории комплекса</a:t>
                      </a:r>
                      <a:endParaRPr lang="ru-RU" sz="1600" b="1" u="sng" dirty="0">
                        <a:solidFill>
                          <a:srgbClr val="002060"/>
                        </a:solidFill>
                        <a:latin typeface="Rubik" panose="00000500000000000000" pitchFamily="2" charset="-79"/>
                        <a:ea typeface="Sora"/>
                        <a:cs typeface="Rubik" panose="00000500000000000000" pitchFamily="2" charset="-79"/>
                        <a:sym typeface="Sora"/>
                      </a:endParaRPr>
                    </a:p>
                  </a:txBody>
                  <a:tcPr marL="91425" marR="91425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sym typeface="Assistant"/>
                        </a:rPr>
                        <a:t>Здания и строения в составе имущественного комплекса</a:t>
                      </a:r>
                      <a:endParaRPr lang="ru-RU" sz="1600" dirty="0">
                        <a:solidFill>
                          <a:srgbClr val="002060"/>
                        </a:solidFill>
                        <a:latin typeface="Rubik" panose="00000500000000000000" pitchFamily="2" charset="-79"/>
                        <a:ea typeface="Assistant"/>
                        <a:cs typeface="Rubik" panose="00000500000000000000" pitchFamily="2" charset="-79"/>
                        <a:sym typeface="Assistant"/>
                      </a:endParaRPr>
                    </a:p>
                  </a:txBody>
                  <a:tcPr marL="91425" marR="91425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292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sng" strike="noStrike" cap="none" dirty="0">
                          <a:solidFill>
                            <a:srgbClr val="002060"/>
                          </a:solidFill>
                          <a:latin typeface="+mn-lt"/>
                          <a:ea typeface="Sora"/>
                          <a:cs typeface="Rubik" panose="00000500000000000000" pitchFamily="2" charset="-79"/>
                          <a:sym typeface="Sora"/>
                        </a:rPr>
                        <a:t>Характеристики комплекса</a:t>
                      </a:r>
                    </a:p>
                  </a:txBody>
                  <a:tcPr marL="91425" marR="91425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+mn-lt"/>
                          <a:ea typeface="Assistant"/>
                          <a:cs typeface="Rubik" panose="00000500000000000000" pitchFamily="2" charset="-79"/>
                          <a:sym typeface="Assistant"/>
                        </a:rPr>
                        <a:t>Коммуникации и техусловия</a:t>
                      </a:r>
                    </a:p>
                  </a:txBody>
                  <a:tcPr marL="91425" marR="91425" marT="0" marB="0" anchor="ctr"/>
                </a:tc>
                <a:extLst>
                  <a:ext uri="{0D108BD9-81ED-4DB2-BD59-A6C34878D82A}">
                    <a16:rowId xmlns:a16="http://schemas.microsoft.com/office/drawing/2014/main" xmlns="" val="21064041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33724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500;p29">
            <a:extLst>
              <a:ext uri="{FF2B5EF4-FFF2-40B4-BE49-F238E27FC236}">
                <a16:creationId xmlns:a16="http://schemas.microsoft.com/office/drawing/2014/main" xmlns="" id="{C4AEC6F2-EF9E-46C3-A537-B7A7E7F404E5}"/>
              </a:ext>
            </a:extLst>
          </p:cNvPr>
          <p:cNvSpPr txBox="1">
            <a:spLocks/>
          </p:cNvSpPr>
          <p:nvPr/>
        </p:nvSpPr>
        <p:spPr>
          <a:xfrm>
            <a:off x="1709159" y="418170"/>
            <a:ext cx="8511611" cy="85515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endParaRPr lang="ru-RU" sz="3600" b="1" dirty="0">
              <a:solidFill>
                <a:srgbClr val="002060"/>
              </a:solidFill>
              <a:latin typeface="Rubik Medium" panose="00000600000000000000" pitchFamily="2" charset="-79"/>
              <a:cs typeface="Rubik Medium" panose="00000600000000000000" pitchFamily="2" charset="-79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42EFEDE-2F42-4EAA-8D83-50142D383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8825" y="1726250"/>
            <a:ext cx="5702636" cy="3563597"/>
          </a:xfrm>
          <a:prstGeom prst="rect">
            <a:avLst/>
          </a:prstGeom>
        </p:spPr>
      </p:pic>
      <p:sp>
        <p:nvSpPr>
          <p:cNvPr id="9" name="Google Shape;533;p32">
            <a:extLst>
              <a:ext uri="{FF2B5EF4-FFF2-40B4-BE49-F238E27FC236}">
                <a16:creationId xmlns:a16="http://schemas.microsoft.com/office/drawing/2014/main" xmlns="" id="{15D21680-DBA1-4C69-98F6-51FBF920AE91}"/>
              </a:ext>
            </a:extLst>
          </p:cNvPr>
          <p:cNvSpPr txBox="1">
            <a:spLocks/>
          </p:cNvSpPr>
          <p:nvPr/>
        </p:nvSpPr>
        <p:spPr>
          <a:xfrm>
            <a:off x="225325" y="1410056"/>
            <a:ext cx="5470151" cy="178713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800" b="1" dirty="0">
                <a:solidFill>
                  <a:srgbClr val="002060"/>
                </a:solidFill>
                <a:latin typeface="Rubik Medium" panose="00000600000000000000" pitchFamily="2" charset="-79"/>
                <a:cs typeface="Rubik Medium" panose="00000600000000000000" pitchFamily="2" charset="-79"/>
              </a:rPr>
              <a:t>Канализационно-напорная станция (КНС)</a:t>
            </a:r>
          </a:p>
          <a:p>
            <a:pPr algn="l">
              <a:spcBef>
                <a:spcPts val="0"/>
              </a:spcBef>
            </a:pPr>
            <a:endParaRPr lang="ru-RU" sz="1600" dirty="0">
              <a:solidFill>
                <a:srgbClr val="002060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  <a:p>
            <a:pPr algn="l">
              <a:spcBef>
                <a:spcPts val="0"/>
              </a:spcBef>
            </a:pPr>
            <a:r>
              <a:rPr lang="ru-RU" sz="1600" dirty="0">
                <a:solidFill>
                  <a:srgbClr val="00206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Канализационные стоки собираются в емкости канализационно-напорной станции, насосами перекачиваются по трубопроводу диаметром </a:t>
            </a:r>
            <a:r>
              <a:rPr lang="ru-RU" sz="1600" b="1" dirty="0">
                <a:solidFill>
                  <a:srgbClr val="00206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150</a:t>
            </a:r>
            <a:r>
              <a:rPr lang="ru-RU" sz="1600" dirty="0">
                <a:solidFill>
                  <a:srgbClr val="00206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мм в городскую систему канализации.</a:t>
            </a:r>
          </a:p>
          <a:p>
            <a:pPr algn="l">
              <a:spcBef>
                <a:spcPts val="0"/>
              </a:spcBef>
            </a:pPr>
            <a:r>
              <a:rPr lang="ru-RU" sz="1600" dirty="0">
                <a:solidFill>
                  <a:srgbClr val="00206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Площадь помещения КНС – </a:t>
            </a:r>
            <a:r>
              <a:rPr lang="ru-RU" sz="1600" b="1" dirty="0">
                <a:solidFill>
                  <a:srgbClr val="00206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48,7</a:t>
            </a:r>
            <a:r>
              <a:rPr lang="ru-RU" sz="1600" dirty="0">
                <a:solidFill>
                  <a:srgbClr val="00206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кв.м</a:t>
            </a:r>
            <a:r>
              <a:rPr lang="ru-RU" sz="1600" dirty="0">
                <a:solidFill>
                  <a:srgbClr val="00206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.</a:t>
            </a:r>
            <a:endParaRPr lang="en-US" sz="1600" dirty="0">
              <a:solidFill>
                <a:srgbClr val="002060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10" name="Google Shape;500;p29">
            <a:extLst>
              <a:ext uri="{FF2B5EF4-FFF2-40B4-BE49-F238E27FC236}">
                <a16:creationId xmlns:a16="http://schemas.microsoft.com/office/drawing/2014/main" xmlns="" id="{8D685032-3F45-45E2-9DA4-EEA5F62234DC}"/>
              </a:ext>
            </a:extLst>
          </p:cNvPr>
          <p:cNvSpPr txBox="1">
            <a:spLocks/>
          </p:cNvSpPr>
          <p:nvPr/>
        </p:nvSpPr>
        <p:spPr>
          <a:xfrm>
            <a:off x="1797465" y="187001"/>
            <a:ext cx="8597069" cy="65375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>
                <a:solidFill>
                  <a:srgbClr val="002060"/>
                </a:solidFill>
                <a:latin typeface="Rubik Medium" panose="00000600000000000000" pitchFamily="2" charset="-79"/>
                <a:cs typeface="Rubik Medium" panose="00000600000000000000" pitchFamily="2" charset="-79"/>
                <a:sym typeface="Sora"/>
              </a:rPr>
              <a:t>Коммуникации</a:t>
            </a:r>
          </a:p>
        </p:txBody>
      </p:sp>
    </p:spTree>
    <p:extLst>
      <p:ext uri="{BB962C8B-B14F-4D97-AF65-F5344CB8AC3E}">
        <p14:creationId xmlns:p14="http://schemas.microsoft.com/office/powerpoint/2010/main" val="1949465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500;p29">
            <a:extLst>
              <a:ext uri="{FF2B5EF4-FFF2-40B4-BE49-F238E27FC236}">
                <a16:creationId xmlns:a16="http://schemas.microsoft.com/office/drawing/2014/main" xmlns="" id="{C4AEC6F2-EF9E-46C3-A537-B7A7E7F404E5}"/>
              </a:ext>
            </a:extLst>
          </p:cNvPr>
          <p:cNvSpPr txBox="1">
            <a:spLocks/>
          </p:cNvSpPr>
          <p:nvPr/>
        </p:nvSpPr>
        <p:spPr>
          <a:xfrm>
            <a:off x="3244682" y="418170"/>
            <a:ext cx="5702636" cy="65375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endParaRPr lang="ru-RU" sz="3600" b="1" dirty="0">
              <a:solidFill>
                <a:srgbClr val="002060"/>
              </a:solidFill>
              <a:latin typeface="Rubik Medium" panose="00000600000000000000" pitchFamily="2" charset="-79"/>
              <a:cs typeface="Rubik Medium" panose="00000600000000000000" pitchFamily="2" charset="-79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42EFEDE-2F42-4EAA-8D83-50142D383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8824" y="1717705"/>
            <a:ext cx="5702636" cy="3537960"/>
          </a:xfrm>
          <a:prstGeom prst="rect">
            <a:avLst/>
          </a:prstGeom>
        </p:spPr>
      </p:pic>
      <p:sp>
        <p:nvSpPr>
          <p:cNvPr id="9" name="Google Shape;533;p32">
            <a:extLst>
              <a:ext uri="{FF2B5EF4-FFF2-40B4-BE49-F238E27FC236}">
                <a16:creationId xmlns:a16="http://schemas.microsoft.com/office/drawing/2014/main" xmlns="" id="{15D21680-DBA1-4C69-98F6-51FBF920AE91}"/>
              </a:ext>
            </a:extLst>
          </p:cNvPr>
          <p:cNvSpPr txBox="1">
            <a:spLocks/>
          </p:cNvSpPr>
          <p:nvPr/>
        </p:nvSpPr>
        <p:spPr>
          <a:xfrm>
            <a:off x="213288" y="1560929"/>
            <a:ext cx="5470151" cy="353796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800" b="1" dirty="0">
                <a:solidFill>
                  <a:srgbClr val="002060"/>
                </a:solidFill>
                <a:latin typeface="Rubik Medium" panose="00000600000000000000" pitchFamily="2" charset="-79"/>
                <a:cs typeface="Rubik Medium" panose="00000600000000000000" pitchFamily="2" charset="-79"/>
              </a:rPr>
              <a:t>Котельная</a:t>
            </a:r>
          </a:p>
          <a:p>
            <a:pPr algn="l">
              <a:spcBef>
                <a:spcPts val="0"/>
              </a:spcBef>
            </a:pPr>
            <a:endParaRPr lang="ru-RU" sz="1600" dirty="0">
              <a:solidFill>
                <a:srgbClr val="002060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  <a:p>
            <a:pPr algn="l">
              <a:spcBef>
                <a:spcPts val="0"/>
              </a:spcBef>
            </a:pPr>
            <a:r>
              <a:rPr lang="ru-RU" sz="1600" dirty="0">
                <a:solidFill>
                  <a:srgbClr val="00206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Здание газовой котельной одноэтажное, размеры в плане 12.7х24.8м, высотой 5.2м. Строительный объем </a:t>
            </a:r>
            <a:r>
              <a:rPr lang="ru-RU" sz="1600" b="1" dirty="0">
                <a:solidFill>
                  <a:srgbClr val="00206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1638</a:t>
            </a:r>
            <a:r>
              <a:rPr lang="ru-RU" sz="1600" dirty="0">
                <a:solidFill>
                  <a:srgbClr val="00206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куб.м</a:t>
            </a:r>
            <a:r>
              <a:rPr lang="ru-RU" sz="1600" dirty="0">
                <a:solidFill>
                  <a:srgbClr val="00206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.</a:t>
            </a:r>
          </a:p>
          <a:p>
            <a:pPr algn="l">
              <a:spcBef>
                <a:spcPts val="0"/>
              </a:spcBef>
            </a:pPr>
            <a:r>
              <a:rPr lang="ru-RU" sz="1600" dirty="0">
                <a:solidFill>
                  <a:srgbClr val="00206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Здание состоит из помещения машинного зала  площадью </a:t>
            </a:r>
            <a:r>
              <a:rPr lang="ru-RU" sz="1600" b="1" dirty="0">
                <a:solidFill>
                  <a:srgbClr val="00206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315 </a:t>
            </a:r>
            <a:r>
              <a:rPr lang="ru-RU" sz="1600" dirty="0" err="1">
                <a:solidFill>
                  <a:srgbClr val="00206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кв.м</a:t>
            </a:r>
            <a:r>
              <a:rPr lang="ru-RU" sz="1600" dirty="0">
                <a:solidFill>
                  <a:srgbClr val="00206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, где размещены котлы ДЕ-6.5-14ГМ в количестве </a:t>
            </a:r>
            <a:r>
              <a:rPr lang="ru-RU" sz="1600" b="1" dirty="0">
                <a:solidFill>
                  <a:srgbClr val="00206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2</a:t>
            </a:r>
            <a:r>
              <a:rPr lang="ru-RU" sz="1600" dirty="0">
                <a:solidFill>
                  <a:srgbClr val="00206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шт. Основной вид топлива – </a:t>
            </a:r>
            <a:r>
              <a:rPr lang="ru-RU" sz="1600" b="1" dirty="0">
                <a:solidFill>
                  <a:srgbClr val="00206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газ</a:t>
            </a:r>
            <a:r>
              <a:rPr lang="ru-RU" sz="1600" dirty="0">
                <a:solidFill>
                  <a:srgbClr val="00206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, поступающий централизовано по газопроводу от ГРУ и ГРПШ.</a:t>
            </a:r>
          </a:p>
          <a:p>
            <a:pPr algn="l">
              <a:spcBef>
                <a:spcPts val="0"/>
              </a:spcBef>
            </a:pPr>
            <a:r>
              <a:rPr lang="ru-RU" sz="1600" dirty="0">
                <a:solidFill>
                  <a:srgbClr val="00206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В настоящее время, в связи с прекращением производства, газопотребляющее оборудование демонтировано. Трубопроводы среднего давления не демонтировались.</a:t>
            </a:r>
          </a:p>
          <a:p>
            <a:pPr algn="l">
              <a:spcBef>
                <a:spcPts val="0"/>
              </a:spcBef>
            </a:pPr>
            <a:r>
              <a:rPr lang="ru-RU" sz="1600" dirty="0">
                <a:solidFill>
                  <a:srgbClr val="00206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Теплоснабжение и горячее водоснабжение зданий осуществляется от котельной.</a:t>
            </a:r>
          </a:p>
        </p:txBody>
      </p:sp>
    </p:spTree>
    <p:extLst>
      <p:ext uri="{BB962C8B-B14F-4D97-AF65-F5344CB8AC3E}">
        <p14:creationId xmlns:p14="http://schemas.microsoft.com/office/powerpoint/2010/main" val="17040077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BE46B11-72AE-4DA3-8E75-F3DE9CFB3C3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4446" y="1531324"/>
            <a:ext cx="5060469" cy="379535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8A7EEFD0-9679-4258-A079-4B82352B02C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84266" y="1531324"/>
            <a:ext cx="5060468" cy="379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6781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500;p29">
            <a:extLst>
              <a:ext uri="{FF2B5EF4-FFF2-40B4-BE49-F238E27FC236}">
                <a16:creationId xmlns:a16="http://schemas.microsoft.com/office/drawing/2014/main" xmlns="" id="{C4AEC6F2-EF9E-46C3-A537-B7A7E7F404E5}"/>
              </a:ext>
            </a:extLst>
          </p:cNvPr>
          <p:cNvSpPr txBox="1">
            <a:spLocks/>
          </p:cNvSpPr>
          <p:nvPr/>
        </p:nvSpPr>
        <p:spPr>
          <a:xfrm>
            <a:off x="3244682" y="418170"/>
            <a:ext cx="5702636" cy="65375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endParaRPr lang="ru-RU" sz="3600" b="1" dirty="0">
              <a:solidFill>
                <a:srgbClr val="002060"/>
              </a:solidFill>
              <a:latin typeface="Rubik Medium" panose="00000600000000000000" pitchFamily="2" charset="-79"/>
              <a:cs typeface="Rubik Medium" panose="00000600000000000000" pitchFamily="2" charset="-79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42EFEDE-2F42-4EAA-8D83-50142D383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29816" y="1717705"/>
            <a:ext cx="5320652" cy="3537960"/>
          </a:xfrm>
          <a:prstGeom prst="rect">
            <a:avLst/>
          </a:prstGeom>
        </p:spPr>
      </p:pic>
      <p:sp>
        <p:nvSpPr>
          <p:cNvPr id="9" name="Google Shape;533;p32">
            <a:extLst>
              <a:ext uri="{FF2B5EF4-FFF2-40B4-BE49-F238E27FC236}">
                <a16:creationId xmlns:a16="http://schemas.microsoft.com/office/drawing/2014/main" xmlns="" id="{15D21680-DBA1-4C69-98F6-51FBF920AE91}"/>
              </a:ext>
            </a:extLst>
          </p:cNvPr>
          <p:cNvSpPr txBox="1">
            <a:spLocks/>
          </p:cNvSpPr>
          <p:nvPr/>
        </p:nvSpPr>
        <p:spPr>
          <a:xfrm>
            <a:off x="213288" y="1560929"/>
            <a:ext cx="5470151" cy="353796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002060"/>
                </a:solidFill>
                <a:latin typeface="Rubik Medium" panose="00000600000000000000" pitchFamily="2" charset="-79"/>
                <a:cs typeface="Rubik Medium" panose="00000600000000000000" pitchFamily="2" charset="-79"/>
              </a:rPr>
              <a:t>Электроснабжение</a:t>
            </a:r>
          </a:p>
          <a:p>
            <a:pPr algn="l">
              <a:spcBef>
                <a:spcPts val="0"/>
              </a:spcBef>
            </a:pPr>
            <a:endParaRPr lang="ru-RU" sz="1600" dirty="0">
              <a:solidFill>
                <a:srgbClr val="002060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  <a:p>
            <a:pPr algn="l">
              <a:spcBef>
                <a:spcPts val="0"/>
              </a:spcBef>
            </a:pPr>
            <a:r>
              <a:rPr lang="ru-RU" sz="1600" b="1" dirty="0">
                <a:solidFill>
                  <a:srgbClr val="00206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ОАО «Кемеровская </a:t>
            </a:r>
            <a:r>
              <a:rPr lang="ru-RU" sz="1600" b="1" dirty="0" err="1">
                <a:solidFill>
                  <a:srgbClr val="00206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ГорЭлектросеть</a:t>
            </a:r>
            <a:r>
              <a:rPr lang="ru-RU" sz="1600" b="1" dirty="0">
                <a:solidFill>
                  <a:srgbClr val="00206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» </a:t>
            </a:r>
            <a:r>
              <a:rPr lang="ru-RU" sz="1600" dirty="0">
                <a:solidFill>
                  <a:srgbClr val="00206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подстанция </a:t>
            </a:r>
            <a:r>
              <a:rPr lang="ru-RU" sz="1600" b="1" dirty="0">
                <a:solidFill>
                  <a:srgbClr val="00206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«Центральная»</a:t>
            </a:r>
            <a:r>
              <a:rPr lang="ru-RU" sz="1600" dirty="0">
                <a:solidFill>
                  <a:srgbClr val="00206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, которая осуществляет питание по кабельным линиям 6кВ к ТП-1161 РУ-6кВ (основной ввод и два резервных ввода), в которой находятся силовые трансформаторы типа ТМ-630-6/0.4кВ, двумя секциями шин и секционным рубильником между ними в РУ-0.4кВ. </a:t>
            </a:r>
          </a:p>
          <a:p>
            <a:pPr algn="l">
              <a:spcBef>
                <a:spcPts val="0"/>
              </a:spcBef>
            </a:pPr>
            <a:r>
              <a:rPr lang="ru-RU" sz="1600" dirty="0">
                <a:solidFill>
                  <a:srgbClr val="00206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От ТП-1161 РУ-6кВ проложена кабельная перемычка в ТП-1162 РУ-6кВ, по которой осуществляется основное питание ТП-1162, с двумя силовыми трансформаторами типаТМ-630-6/0.4кВ по стороне 0.4кВ, две секции шин и АВР между ними. Разрешенная максимальная мощность, согласно технических условий - 1340 кВт.</a:t>
            </a:r>
          </a:p>
        </p:txBody>
      </p:sp>
    </p:spTree>
    <p:extLst>
      <p:ext uri="{BB962C8B-B14F-4D97-AF65-F5344CB8AC3E}">
        <p14:creationId xmlns:p14="http://schemas.microsoft.com/office/powerpoint/2010/main" val="5487722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500;p29">
            <a:extLst>
              <a:ext uri="{FF2B5EF4-FFF2-40B4-BE49-F238E27FC236}">
                <a16:creationId xmlns:a16="http://schemas.microsoft.com/office/drawing/2014/main" xmlns="" id="{C4AEC6F2-EF9E-46C3-A537-B7A7E7F404E5}"/>
              </a:ext>
            </a:extLst>
          </p:cNvPr>
          <p:cNvSpPr txBox="1">
            <a:spLocks/>
          </p:cNvSpPr>
          <p:nvPr/>
        </p:nvSpPr>
        <p:spPr>
          <a:xfrm>
            <a:off x="2688032" y="418171"/>
            <a:ext cx="6711940" cy="65375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>
                <a:solidFill>
                  <a:srgbClr val="002060"/>
                </a:solidFill>
                <a:latin typeface="Rubik Medium" panose="00000600000000000000" pitchFamily="2" charset="-79"/>
                <a:ea typeface="Sora"/>
                <a:cs typeface="Rubik Medium" panose="00000600000000000000" pitchFamily="2" charset="-79"/>
                <a:sym typeface="Sora"/>
              </a:rPr>
              <a:t>Характеристики комплекса</a:t>
            </a:r>
          </a:p>
        </p:txBody>
      </p:sp>
      <p:sp>
        <p:nvSpPr>
          <p:cNvPr id="9" name="Google Shape;533;p32">
            <a:extLst>
              <a:ext uri="{FF2B5EF4-FFF2-40B4-BE49-F238E27FC236}">
                <a16:creationId xmlns:a16="http://schemas.microsoft.com/office/drawing/2014/main" xmlns="" id="{15D21680-DBA1-4C69-98F6-51FBF920AE91}"/>
              </a:ext>
            </a:extLst>
          </p:cNvPr>
          <p:cNvSpPr txBox="1">
            <a:spLocks/>
          </p:cNvSpPr>
          <p:nvPr/>
        </p:nvSpPr>
        <p:spPr>
          <a:xfrm>
            <a:off x="863125" y="1590439"/>
            <a:ext cx="10186587" cy="370795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ru-RU" sz="1800" b="1" dirty="0">
              <a:solidFill>
                <a:srgbClr val="002060"/>
              </a:solidFill>
              <a:latin typeface="Rubik Medium" panose="00000600000000000000" pitchFamily="2" charset="-79"/>
              <a:cs typeface="Rubik Medium" panose="00000600000000000000" pitchFamily="2" charset="-79"/>
            </a:endParaRP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206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общая площадь помещений – </a:t>
            </a:r>
            <a:r>
              <a:rPr lang="ru-RU" sz="1800" b="1" dirty="0">
                <a:solidFill>
                  <a:srgbClr val="00206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11789,3</a:t>
            </a:r>
            <a:r>
              <a:rPr lang="ru-RU" sz="1800" dirty="0">
                <a:solidFill>
                  <a:srgbClr val="00206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кв.м</a:t>
            </a:r>
            <a:r>
              <a:rPr lang="ru-RU" sz="1800" dirty="0">
                <a:solidFill>
                  <a:srgbClr val="00206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;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206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площадь земельного участка – </a:t>
            </a:r>
            <a:r>
              <a:rPr lang="ru-RU" sz="1800" b="1" dirty="0">
                <a:solidFill>
                  <a:srgbClr val="00206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2,8</a:t>
            </a:r>
            <a:r>
              <a:rPr lang="ru-RU" sz="1800" dirty="0">
                <a:solidFill>
                  <a:srgbClr val="00206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Га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206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высота потолков производственно-складских помещений от </a:t>
            </a:r>
            <a:r>
              <a:rPr lang="ru-RU" sz="1800" b="1" dirty="0">
                <a:solidFill>
                  <a:srgbClr val="00206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4</a:t>
            </a:r>
            <a:r>
              <a:rPr lang="ru-RU" sz="1800" dirty="0">
                <a:solidFill>
                  <a:srgbClr val="00206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до </a:t>
            </a:r>
            <a:r>
              <a:rPr lang="ru-RU" sz="1800" b="1" dirty="0">
                <a:solidFill>
                  <a:srgbClr val="00206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6</a:t>
            </a:r>
            <a:r>
              <a:rPr lang="ru-RU" sz="1800" dirty="0">
                <a:solidFill>
                  <a:srgbClr val="00206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м, в производственном корпусе до </a:t>
            </a:r>
            <a:r>
              <a:rPr lang="ru-RU" sz="1800" b="1" dirty="0">
                <a:solidFill>
                  <a:srgbClr val="00206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17,85</a:t>
            </a:r>
            <a:r>
              <a:rPr lang="ru-RU" sz="1800" dirty="0">
                <a:solidFill>
                  <a:srgbClr val="00206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м;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206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водоснабжение осуществляется от центрального ввода холодной воды </a:t>
            </a:r>
            <a:r>
              <a:rPr lang="en-US" sz="1800" dirty="0">
                <a:solidFill>
                  <a:srgbClr val="00206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(</a:t>
            </a:r>
            <a:r>
              <a:rPr lang="en-US" sz="1800" b="1" dirty="0">
                <a:solidFill>
                  <a:srgbClr val="00206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D500</a:t>
            </a:r>
            <a:r>
              <a:rPr lang="en-US" sz="1800" dirty="0">
                <a:solidFill>
                  <a:srgbClr val="00206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) </a:t>
            </a:r>
            <a:r>
              <a:rPr lang="ru-RU" sz="1800" dirty="0">
                <a:solidFill>
                  <a:srgbClr val="00206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в количестве </a:t>
            </a:r>
            <a:r>
              <a:rPr lang="ru-RU" sz="1800" b="1" dirty="0">
                <a:solidFill>
                  <a:srgbClr val="00206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170</a:t>
            </a:r>
            <a:r>
              <a:rPr lang="ru-RU" sz="1800" dirty="0">
                <a:solidFill>
                  <a:srgbClr val="00206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м3/</a:t>
            </a:r>
            <a:r>
              <a:rPr lang="ru-RU" sz="1800" dirty="0" err="1">
                <a:solidFill>
                  <a:srgbClr val="00206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сут</a:t>
            </a:r>
            <a:r>
              <a:rPr lang="ru-RU" sz="1800" dirty="0">
                <a:solidFill>
                  <a:srgbClr val="00206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., с переходом в водопроводную сеть комплекса (</a:t>
            </a:r>
            <a:r>
              <a:rPr lang="en-US" sz="1800" b="1" dirty="0">
                <a:solidFill>
                  <a:srgbClr val="00206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D100</a:t>
            </a:r>
            <a:r>
              <a:rPr lang="ru-RU" sz="1800" dirty="0">
                <a:solidFill>
                  <a:srgbClr val="00206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);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206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собственная КНС с водоотведением в количестве </a:t>
            </a:r>
            <a:r>
              <a:rPr lang="ru-RU" sz="1800" b="1" dirty="0">
                <a:solidFill>
                  <a:srgbClr val="00206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155,4</a:t>
            </a:r>
            <a:r>
              <a:rPr lang="ru-RU" sz="1800" dirty="0">
                <a:solidFill>
                  <a:srgbClr val="00206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м3/</a:t>
            </a:r>
            <a:r>
              <a:rPr lang="ru-RU" sz="1800" dirty="0" err="1">
                <a:solidFill>
                  <a:srgbClr val="00206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сут</a:t>
            </a:r>
            <a:r>
              <a:rPr lang="ru-RU" sz="1800" dirty="0">
                <a:solidFill>
                  <a:srgbClr val="00206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; 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206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подключенная мощность имущественного комплекса, согласно технических условий - </a:t>
            </a:r>
            <a:r>
              <a:rPr lang="ru-RU" sz="1800" b="1" dirty="0">
                <a:solidFill>
                  <a:srgbClr val="00206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630</a:t>
            </a:r>
            <a:r>
              <a:rPr lang="ru-RU" sz="1800" dirty="0">
                <a:solidFill>
                  <a:srgbClr val="00206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кВт;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206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собственная газовая котельная с двумя резервуарами и дополнительным парогенерирующим оборудованием;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206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все здания и сооружения оборудованы системой пожарной сигнализации;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206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территория комплекса асфальтирована, огорожена ж/б забором, имеет два въезда/выезда; 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002060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99968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500;p29">
            <a:extLst>
              <a:ext uri="{FF2B5EF4-FFF2-40B4-BE49-F238E27FC236}">
                <a16:creationId xmlns:a16="http://schemas.microsoft.com/office/drawing/2014/main" xmlns="" id="{8FF7375E-DF54-4AFB-8AE9-CC09BE8BE2B7}"/>
              </a:ext>
            </a:extLst>
          </p:cNvPr>
          <p:cNvSpPr txBox="1">
            <a:spLocks/>
          </p:cNvSpPr>
          <p:nvPr/>
        </p:nvSpPr>
        <p:spPr>
          <a:xfrm>
            <a:off x="3244682" y="418170"/>
            <a:ext cx="5702636" cy="65375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>
                <a:solidFill>
                  <a:srgbClr val="002060"/>
                </a:solidFill>
                <a:latin typeface="Rubik Medium" panose="00000600000000000000" pitchFamily="2" charset="-79"/>
                <a:cs typeface="Rubik Medium" panose="00000600000000000000" pitchFamily="2" charset="-79"/>
                <a:sym typeface="Sora"/>
              </a:rPr>
              <a:t>География и логистика</a:t>
            </a:r>
            <a:endParaRPr lang="ru-RU" sz="3600" b="1" dirty="0">
              <a:solidFill>
                <a:srgbClr val="002060"/>
              </a:solidFill>
              <a:latin typeface="Rubik Medium" panose="00000600000000000000" pitchFamily="2" charset="-79"/>
              <a:ea typeface="Sora"/>
              <a:cs typeface="Rubik Medium" panose="00000600000000000000" pitchFamily="2" charset="-79"/>
              <a:sym typeface="Sora"/>
            </a:endParaRPr>
          </a:p>
        </p:txBody>
      </p:sp>
      <p:sp>
        <p:nvSpPr>
          <p:cNvPr id="11" name="Google Shape;533;p32">
            <a:extLst>
              <a:ext uri="{FF2B5EF4-FFF2-40B4-BE49-F238E27FC236}">
                <a16:creationId xmlns:a16="http://schemas.microsoft.com/office/drawing/2014/main" xmlns="" id="{02222D8B-4E3B-4589-8884-0A92EF6399B0}"/>
              </a:ext>
            </a:extLst>
          </p:cNvPr>
          <p:cNvSpPr txBox="1">
            <a:spLocks/>
          </p:cNvSpPr>
          <p:nvPr/>
        </p:nvSpPr>
        <p:spPr>
          <a:xfrm>
            <a:off x="478067" y="1273323"/>
            <a:ext cx="3902454" cy="315007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002060"/>
              </a:solidFill>
            </a:endParaRP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</a:rPr>
              <a:t>удобство локации предлагаемого имущественного комплекса - он находится в мало загруженном районе города; 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</a:rPr>
              <a:t>близость к выезду на основные федеральные трассы:</a:t>
            </a:r>
          </a:p>
          <a:p>
            <a:pPr algn="just">
              <a:spcBef>
                <a:spcPts val="0"/>
              </a:spcBef>
            </a:pPr>
            <a:r>
              <a:rPr lang="ru-RU" sz="1600" dirty="0">
                <a:solidFill>
                  <a:srgbClr val="002060"/>
                </a:solidFill>
              </a:rPr>
              <a:t> - расстояние до северо-западного обхода, федеральная трасса </a:t>
            </a:r>
            <a:r>
              <a:rPr lang="ru-RU" sz="1600" b="1" u="sng" dirty="0">
                <a:solidFill>
                  <a:srgbClr val="0047D6"/>
                </a:solidFill>
              </a:rPr>
              <a:t>Р255</a:t>
            </a:r>
            <a:r>
              <a:rPr lang="ru-RU" sz="1600" dirty="0">
                <a:solidFill>
                  <a:srgbClr val="002060"/>
                </a:solidFill>
              </a:rPr>
              <a:t> (Красноярск-Новосибирск) – </a:t>
            </a:r>
            <a:r>
              <a:rPr lang="ru-RU" sz="1600" b="1" dirty="0">
                <a:solidFill>
                  <a:srgbClr val="002060"/>
                </a:solidFill>
              </a:rPr>
              <a:t>9км</a:t>
            </a:r>
            <a:r>
              <a:rPr lang="ru-RU" sz="1600" dirty="0">
                <a:solidFill>
                  <a:srgbClr val="002060"/>
                </a:solidFill>
              </a:rPr>
              <a:t>;</a:t>
            </a:r>
          </a:p>
          <a:p>
            <a:pPr algn="just">
              <a:spcBef>
                <a:spcPts val="0"/>
              </a:spcBef>
            </a:pPr>
            <a:r>
              <a:rPr lang="ru-RU" sz="1600" dirty="0">
                <a:solidFill>
                  <a:srgbClr val="002060"/>
                </a:solidFill>
              </a:rPr>
              <a:t> - расстояние до автомагистрали </a:t>
            </a:r>
            <a:r>
              <a:rPr lang="ru-RU" sz="1600" b="1" u="sng" dirty="0">
                <a:solidFill>
                  <a:srgbClr val="0047D6"/>
                </a:solidFill>
              </a:rPr>
              <a:t>32К-445</a:t>
            </a:r>
            <a:r>
              <a:rPr lang="ru-RU" sz="1600" dirty="0">
                <a:solidFill>
                  <a:srgbClr val="002060"/>
                </a:solidFill>
              </a:rPr>
              <a:t>  на Новокузнецк – </a:t>
            </a:r>
            <a:r>
              <a:rPr lang="ru-RU" sz="1600" b="1" dirty="0">
                <a:solidFill>
                  <a:srgbClr val="002060"/>
                </a:solidFill>
              </a:rPr>
              <a:t>15 км</a:t>
            </a:r>
            <a:r>
              <a:rPr lang="ru-RU" sz="1600" dirty="0">
                <a:solidFill>
                  <a:srgbClr val="002060"/>
                </a:solidFill>
              </a:rPr>
              <a:t>;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2060"/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DB052C49-4AB4-4F99-B797-DD3664A619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01971" y="1157381"/>
            <a:ext cx="5582283" cy="544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684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500;p29">
            <a:extLst>
              <a:ext uri="{FF2B5EF4-FFF2-40B4-BE49-F238E27FC236}">
                <a16:creationId xmlns:a16="http://schemas.microsoft.com/office/drawing/2014/main" xmlns="" id="{C4AEC6F2-EF9E-46C3-A537-B7A7E7F404E5}"/>
              </a:ext>
            </a:extLst>
          </p:cNvPr>
          <p:cNvSpPr txBox="1">
            <a:spLocks/>
          </p:cNvSpPr>
          <p:nvPr/>
        </p:nvSpPr>
        <p:spPr>
          <a:xfrm>
            <a:off x="3244682" y="418170"/>
            <a:ext cx="5702636" cy="65375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>
                <a:solidFill>
                  <a:srgbClr val="002060"/>
                </a:solidFill>
                <a:latin typeface="Rubik Medium" panose="00000600000000000000" pitchFamily="2" charset="-79"/>
                <a:cs typeface="Rubik Medium" panose="00000600000000000000" pitchFamily="2" charset="-79"/>
                <a:sym typeface="Sora"/>
              </a:rPr>
              <a:t>План территории</a:t>
            </a:r>
            <a:endParaRPr lang="ru-RU" sz="3600" b="1" dirty="0">
              <a:solidFill>
                <a:srgbClr val="002060"/>
              </a:solidFill>
              <a:latin typeface="Rubik Medium" panose="00000600000000000000" pitchFamily="2" charset="-79"/>
              <a:ea typeface="Sora"/>
              <a:cs typeface="Rubik Medium" panose="00000600000000000000" pitchFamily="2" charset="-79"/>
              <a:sym typeface="Sora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2CC1C27-D920-4AB6-8816-F1DBC2C550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63346" y="1143001"/>
            <a:ext cx="6665307" cy="518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341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500;p29">
            <a:extLst>
              <a:ext uri="{FF2B5EF4-FFF2-40B4-BE49-F238E27FC236}">
                <a16:creationId xmlns:a16="http://schemas.microsoft.com/office/drawing/2014/main" xmlns="" id="{C4AEC6F2-EF9E-46C3-A537-B7A7E7F404E5}"/>
              </a:ext>
            </a:extLst>
          </p:cNvPr>
          <p:cNvSpPr txBox="1">
            <a:spLocks/>
          </p:cNvSpPr>
          <p:nvPr/>
        </p:nvSpPr>
        <p:spPr>
          <a:xfrm>
            <a:off x="2341548" y="99269"/>
            <a:ext cx="7657032" cy="65375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>
                <a:solidFill>
                  <a:srgbClr val="002060"/>
                </a:solidFill>
                <a:latin typeface="Rubik Medium" panose="00000600000000000000" pitchFamily="2" charset="-79"/>
                <a:cs typeface="Rubik Medium" panose="00000600000000000000" pitchFamily="2" charset="-79"/>
                <a:sym typeface="Sora"/>
              </a:rPr>
              <a:t>Состав имущественного комплекса</a:t>
            </a:r>
            <a:endParaRPr lang="ru-RU" sz="3200" b="1" dirty="0">
              <a:solidFill>
                <a:srgbClr val="002060"/>
              </a:solidFill>
              <a:latin typeface="Rubik Medium" panose="00000600000000000000" pitchFamily="2" charset="-79"/>
              <a:ea typeface="Sora"/>
              <a:cs typeface="Rubik Medium" panose="00000600000000000000" pitchFamily="2" charset="-79"/>
              <a:sym typeface="Sor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42EFEDE-2F42-4EAA-8D83-50142D383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575" y="1085317"/>
            <a:ext cx="5702636" cy="3828515"/>
          </a:xfrm>
          <a:prstGeom prst="rect">
            <a:avLst/>
          </a:prstGeom>
        </p:spPr>
      </p:pic>
      <p:sp>
        <p:nvSpPr>
          <p:cNvPr id="9" name="Google Shape;533;p32">
            <a:extLst>
              <a:ext uri="{FF2B5EF4-FFF2-40B4-BE49-F238E27FC236}">
                <a16:creationId xmlns:a16="http://schemas.microsoft.com/office/drawing/2014/main" xmlns="" id="{15D21680-DBA1-4C69-98F6-51FBF920AE91}"/>
              </a:ext>
            </a:extLst>
          </p:cNvPr>
          <p:cNvSpPr txBox="1">
            <a:spLocks/>
          </p:cNvSpPr>
          <p:nvPr/>
        </p:nvSpPr>
        <p:spPr>
          <a:xfrm>
            <a:off x="273424" y="1085317"/>
            <a:ext cx="5470151" cy="486780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800" b="1" dirty="0">
                <a:solidFill>
                  <a:srgbClr val="002060"/>
                </a:solidFill>
                <a:latin typeface="Rubik Medium" panose="00000600000000000000" pitchFamily="2" charset="-79"/>
                <a:cs typeface="Rubik Medium" panose="00000600000000000000" pitchFamily="2" charset="-79"/>
              </a:rPr>
              <a:t>Административно-бытовой корпус (АБК)</a:t>
            </a:r>
          </a:p>
          <a:p>
            <a:pPr>
              <a:spcBef>
                <a:spcPts val="0"/>
              </a:spcBef>
            </a:pPr>
            <a:endParaRPr lang="ru-RU" sz="1800" b="1" dirty="0">
              <a:solidFill>
                <a:srgbClr val="002060"/>
              </a:solidFill>
              <a:latin typeface="Rubik Medium" panose="00000600000000000000" pitchFamily="2" charset="-79"/>
              <a:cs typeface="Rubik Medium" panose="00000600000000000000" pitchFamily="2" charset="-79"/>
            </a:endParaRPr>
          </a:p>
          <a:p>
            <a:pPr algn="l">
              <a:spcBef>
                <a:spcPts val="0"/>
              </a:spcBef>
            </a:pPr>
            <a:r>
              <a:rPr lang="ru-RU" sz="1600" dirty="0">
                <a:solidFill>
                  <a:srgbClr val="00206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Трехэтажное  здание с габаритными размерами </a:t>
            </a:r>
            <a:r>
              <a:rPr lang="ru-RU" sz="1600" b="1" dirty="0">
                <a:solidFill>
                  <a:srgbClr val="00206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19.1 х 23.35 </a:t>
            </a:r>
            <a:r>
              <a:rPr lang="ru-RU" sz="1600" dirty="0">
                <a:solidFill>
                  <a:srgbClr val="00206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м</a:t>
            </a:r>
            <a:r>
              <a:rPr lang="ru-RU" sz="1600" b="1" dirty="0">
                <a:solidFill>
                  <a:srgbClr val="00206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общей площадью </a:t>
            </a:r>
            <a:r>
              <a:rPr lang="ru-RU" sz="1600" b="1" dirty="0">
                <a:solidFill>
                  <a:srgbClr val="00206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1355</a:t>
            </a:r>
            <a:r>
              <a:rPr lang="ru-RU" sz="1600" dirty="0">
                <a:solidFill>
                  <a:srgbClr val="00206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кв.м</a:t>
            </a:r>
            <a:endParaRPr lang="ru-RU" sz="1600" dirty="0">
              <a:solidFill>
                <a:srgbClr val="002060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  <a:p>
            <a:pPr algn="l">
              <a:spcBef>
                <a:spcPts val="0"/>
              </a:spcBef>
            </a:pPr>
            <a:r>
              <a:rPr lang="ru-RU" sz="1600" b="1" dirty="0">
                <a:solidFill>
                  <a:srgbClr val="00206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На 1 этаже расположены: </a:t>
            </a:r>
          </a:p>
          <a:p>
            <a:pPr algn="l">
              <a:spcBef>
                <a:spcPts val="0"/>
              </a:spcBef>
            </a:pPr>
            <a:r>
              <a:rPr lang="ru-RU" sz="1600" dirty="0">
                <a:solidFill>
                  <a:srgbClr val="00206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- столовая на 52 посадочных мест </a:t>
            </a:r>
            <a:r>
              <a:rPr lang="ru-RU" sz="1600" b="1" dirty="0">
                <a:solidFill>
                  <a:srgbClr val="00206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288</a:t>
            </a:r>
            <a:r>
              <a:rPr lang="ru-RU" sz="1600" dirty="0">
                <a:solidFill>
                  <a:srgbClr val="00206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кв.м;</a:t>
            </a:r>
          </a:p>
          <a:p>
            <a:pPr algn="l">
              <a:spcBef>
                <a:spcPts val="0"/>
              </a:spcBef>
            </a:pPr>
            <a:r>
              <a:rPr lang="ru-RU" sz="1600" dirty="0">
                <a:solidFill>
                  <a:srgbClr val="00206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- сан бытовые помещения + вестибюль </a:t>
            </a:r>
            <a:r>
              <a:rPr lang="ru-RU" sz="1600" b="1" dirty="0">
                <a:solidFill>
                  <a:srgbClr val="00206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36</a:t>
            </a:r>
            <a:r>
              <a:rPr lang="ru-RU" sz="1600" dirty="0">
                <a:solidFill>
                  <a:srgbClr val="00206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кв.м;</a:t>
            </a:r>
          </a:p>
          <a:p>
            <a:pPr algn="l">
              <a:spcBef>
                <a:spcPts val="0"/>
              </a:spcBef>
            </a:pPr>
            <a:r>
              <a:rPr lang="ru-RU" sz="1600" dirty="0">
                <a:solidFill>
                  <a:srgbClr val="00206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- трансформаторная подстанция ТП-1162 (имеет РУ-6кв и РУ-0.4кв) </a:t>
            </a:r>
            <a:r>
              <a:rPr lang="ru-RU" sz="1600" b="1" dirty="0">
                <a:solidFill>
                  <a:srgbClr val="00206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90</a:t>
            </a:r>
            <a:r>
              <a:rPr lang="ru-RU" sz="1600" dirty="0">
                <a:solidFill>
                  <a:srgbClr val="00206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кв.м</a:t>
            </a:r>
            <a:endParaRPr lang="ru-RU" sz="1600" dirty="0">
              <a:solidFill>
                <a:srgbClr val="002060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  <a:p>
            <a:pPr algn="l">
              <a:spcBef>
                <a:spcPts val="0"/>
              </a:spcBef>
            </a:pPr>
            <a:r>
              <a:rPr lang="ru-RU" sz="1600" b="1" dirty="0">
                <a:solidFill>
                  <a:srgbClr val="00206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На 2 этаже расположены:</a:t>
            </a:r>
          </a:p>
          <a:p>
            <a:pPr algn="l">
              <a:spcBef>
                <a:spcPts val="0"/>
              </a:spcBef>
            </a:pPr>
            <a:r>
              <a:rPr lang="ru-RU" sz="1600" dirty="0">
                <a:solidFill>
                  <a:srgbClr val="00206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- кабинеты административно-управленческого персонала площадью </a:t>
            </a:r>
            <a:r>
              <a:rPr lang="ru-RU" sz="1600" b="1" dirty="0">
                <a:solidFill>
                  <a:srgbClr val="00206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72</a:t>
            </a:r>
            <a:r>
              <a:rPr lang="ru-RU" sz="1600" dirty="0">
                <a:solidFill>
                  <a:srgbClr val="00206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кв.м;</a:t>
            </a:r>
          </a:p>
          <a:p>
            <a:pPr algn="l">
              <a:spcBef>
                <a:spcPts val="0"/>
              </a:spcBef>
            </a:pPr>
            <a:r>
              <a:rPr lang="ru-RU" sz="1600" dirty="0">
                <a:solidFill>
                  <a:srgbClr val="00206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- бытовые помещения для мужчин </a:t>
            </a:r>
            <a:r>
              <a:rPr lang="ru-RU" sz="1600" b="1" dirty="0">
                <a:solidFill>
                  <a:srgbClr val="00206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84</a:t>
            </a:r>
            <a:r>
              <a:rPr lang="ru-RU" sz="1600" dirty="0">
                <a:solidFill>
                  <a:srgbClr val="00206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	кв.м;</a:t>
            </a:r>
          </a:p>
          <a:p>
            <a:pPr marL="179388" indent="-179388" algn="l">
              <a:spcBef>
                <a:spcPts val="0"/>
              </a:spcBef>
              <a:buFontTx/>
              <a:buChar char="-"/>
            </a:pPr>
            <a:r>
              <a:rPr lang="ru-RU" sz="1600" dirty="0">
                <a:solidFill>
                  <a:srgbClr val="00206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бытовые помещения для женщин </a:t>
            </a:r>
            <a:r>
              <a:rPr lang="ru-RU" sz="1600" b="1" dirty="0">
                <a:solidFill>
                  <a:srgbClr val="00206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108</a:t>
            </a:r>
            <a:r>
              <a:rPr lang="ru-RU" sz="1600" dirty="0">
                <a:solidFill>
                  <a:srgbClr val="00206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кв.м.</a:t>
            </a:r>
          </a:p>
          <a:p>
            <a:pPr algn="l">
              <a:spcBef>
                <a:spcPts val="0"/>
              </a:spcBef>
            </a:pPr>
            <a:r>
              <a:rPr lang="ru-RU" sz="1600" b="1" dirty="0">
                <a:solidFill>
                  <a:srgbClr val="00206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На 3 этаже расположены:</a:t>
            </a:r>
          </a:p>
          <a:p>
            <a:pPr algn="l">
              <a:spcBef>
                <a:spcPts val="0"/>
              </a:spcBef>
            </a:pPr>
            <a:r>
              <a:rPr lang="ru-RU" sz="1600" dirty="0">
                <a:solidFill>
                  <a:srgbClr val="00206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-кабинеты административно-управленческого персонала площадью </a:t>
            </a:r>
            <a:r>
              <a:rPr lang="ru-RU" sz="1600" b="1" dirty="0">
                <a:solidFill>
                  <a:srgbClr val="00206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432</a:t>
            </a:r>
            <a:r>
              <a:rPr lang="ru-RU" sz="1600" dirty="0">
                <a:solidFill>
                  <a:srgbClr val="00206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кв.м;	</a:t>
            </a:r>
          </a:p>
          <a:p>
            <a:pPr algn="l">
              <a:spcBef>
                <a:spcPts val="0"/>
              </a:spcBef>
            </a:pPr>
            <a:r>
              <a:rPr lang="ru-RU" sz="1600" dirty="0">
                <a:solidFill>
                  <a:srgbClr val="00206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- санитарно-бытовые помещения </a:t>
            </a:r>
            <a:r>
              <a:rPr lang="ru-RU" sz="1600" b="1" dirty="0">
                <a:solidFill>
                  <a:srgbClr val="00206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9</a:t>
            </a:r>
            <a:r>
              <a:rPr lang="ru-RU" sz="1600" dirty="0">
                <a:solidFill>
                  <a:srgbClr val="00206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кв.м;</a:t>
            </a:r>
          </a:p>
          <a:p>
            <a:pPr marL="179388" indent="-179388" algn="l">
              <a:spcBef>
                <a:spcPts val="0"/>
              </a:spcBef>
              <a:buFontTx/>
              <a:buChar char="-"/>
            </a:pPr>
            <a:r>
              <a:rPr lang="ru-RU" sz="1600" dirty="0">
                <a:solidFill>
                  <a:srgbClr val="00206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комната обслуживающего персонала </a:t>
            </a:r>
            <a:r>
              <a:rPr lang="ru-RU" sz="1600" b="1" dirty="0">
                <a:solidFill>
                  <a:srgbClr val="00206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4</a:t>
            </a:r>
            <a:r>
              <a:rPr lang="ru-RU" sz="1600" dirty="0">
                <a:solidFill>
                  <a:srgbClr val="00206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кв.м</a:t>
            </a:r>
            <a:endParaRPr lang="ru-RU" sz="1600" dirty="0">
              <a:solidFill>
                <a:srgbClr val="002060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  <a:p>
            <a:pPr algn="l">
              <a:spcBef>
                <a:spcPts val="0"/>
              </a:spcBef>
            </a:pPr>
            <a:r>
              <a:rPr lang="ru-RU" sz="1600" b="1" dirty="0">
                <a:solidFill>
                  <a:srgbClr val="00206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АБК</a:t>
            </a:r>
            <a:r>
              <a:rPr lang="ru-RU" sz="1600" dirty="0">
                <a:solidFill>
                  <a:srgbClr val="00206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оснащен самостоятельными, независимыми от производственного корпуса эвакуационными выходами.</a:t>
            </a:r>
            <a:endParaRPr lang="en-US" sz="1600" dirty="0">
              <a:solidFill>
                <a:srgbClr val="002060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31449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">
            <a:extLst>
              <a:ext uri="{FF2B5EF4-FFF2-40B4-BE49-F238E27FC236}">
                <a16:creationId xmlns:a16="http://schemas.microsoft.com/office/drawing/2014/main" xmlns="" id="{1BE46B11-72AE-4DA3-8E75-F3DE9CFB3C3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34" y="1605322"/>
            <a:ext cx="5720762" cy="3461977"/>
          </a:xfrm>
          <a:prstGeom prst="rect">
            <a:avLst/>
          </a:prstGeom>
        </p:spPr>
      </p:pic>
      <p:pic>
        <p:nvPicPr>
          <p:cNvPr id="10" name="Рисунок 9" descr="DSCN4476_thumb">
            <a:extLst>
              <a:ext uri="{FF2B5EF4-FFF2-40B4-BE49-F238E27FC236}">
                <a16:creationId xmlns:a16="http://schemas.microsoft.com/office/drawing/2014/main" xmlns="" id="{8A7EEFD0-9679-4258-A079-4B82352B02C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024" y="1605322"/>
            <a:ext cx="5674042" cy="3461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138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BE46B11-72AE-4DA3-8E75-F3DE9CFB3C3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4561" y="1605320"/>
            <a:ext cx="5272755" cy="383834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8A7EEFD0-9679-4258-A079-4B82352B02C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1605321"/>
            <a:ext cx="5711439" cy="38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221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42EFEDE-2F42-4EAA-8D83-50142D383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8825" y="1546789"/>
            <a:ext cx="5702636" cy="3758635"/>
          </a:xfrm>
          <a:prstGeom prst="rect">
            <a:avLst/>
          </a:prstGeom>
        </p:spPr>
      </p:pic>
      <p:sp>
        <p:nvSpPr>
          <p:cNvPr id="9" name="Google Shape;533;p32">
            <a:extLst>
              <a:ext uri="{FF2B5EF4-FFF2-40B4-BE49-F238E27FC236}">
                <a16:creationId xmlns:a16="http://schemas.microsoft.com/office/drawing/2014/main" xmlns="" id="{15D21680-DBA1-4C69-98F6-51FBF920AE91}"/>
              </a:ext>
            </a:extLst>
          </p:cNvPr>
          <p:cNvSpPr txBox="1">
            <a:spLocks/>
          </p:cNvSpPr>
          <p:nvPr/>
        </p:nvSpPr>
        <p:spPr>
          <a:xfrm>
            <a:off x="225325" y="1204957"/>
            <a:ext cx="5470151" cy="420453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800" b="1" dirty="0">
                <a:solidFill>
                  <a:srgbClr val="002060"/>
                </a:solidFill>
                <a:latin typeface="Rubik Medium" panose="00000600000000000000" pitchFamily="2" charset="-79"/>
                <a:cs typeface="Rubik Medium" panose="00000600000000000000" pitchFamily="2" charset="-79"/>
                <a:sym typeface="Sora"/>
              </a:rPr>
              <a:t>Производственный корпус (ПК)</a:t>
            </a:r>
          </a:p>
          <a:p>
            <a:pPr>
              <a:spcBef>
                <a:spcPts val="0"/>
              </a:spcBef>
            </a:pPr>
            <a:endParaRPr lang="ru-RU" sz="1600" dirty="0">
              <a:solidFill>
                <a:srgbClr val="002060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  <a:p>
            <a:pPr algn="l">
              <a:spcBef>
                <a:spcPts val="0"/>
              </a:spcBef>
            </a:pPr>
            <a:r>
              <a:rPr lang="ru-RU" sz="1600" dirty="0">
                <a:solidFill>
                  <a:srgbClr val="00206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Здание построенное из сборных элементов железо-бетонных конструкций сложной конфигурации, общей площадью </a:t>
            </a:r>
            <a:r>
              <a:rPr lang="ru-RU" sz="1600" b="1" dirty="0">
                <a:solidFill>
                  <a:srgbClr val="00206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6318,8</a:t>
            </a:r>
            <a:r>
              <a:rPr lang="ru-RU" sz="1600" dirty="0">
                <a:solidFill>
                  <a:srgbClr val="00206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кв.м</a:t>
            </a:r>
            <a:r>
              <a:rPr lang="ru-RU" sz="1600" dirty="0">
                <a:solidFill>
                  <a:srgbClr val="00206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. </a:t>
            </a:r>
          </a:p>
          <a:p>
            <a:pPr algn="l">
              <a:spcBef>
                <a:spcPts val="0"/>
              </a:spcBef>
            </a:pPr>
            <a:r>
              <a:rPr lang="ru-RU" sz="1600" dirty="0">
                <a:solidFill>
                  <a:srgbClr val="00206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В </a:t>
            </a:r>
            <a:r>
              <a:rPr lang="ru-RU" sz="1600" b="1" dirty="0">
                <a:solidFill>
                  <a:srgbClr val="00206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ПК</a:t>
            </a:r>
            <a:r>
              <a:rPr lang="ru-RU" sz="1600" dirty="0">
                <a:solidFill>
                  <a:srgbClr val="00206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имеется 3 основных этажа, подвальное помещение и технический этаж, в котором расположено машинное отделение грузового лифта (грузоподъемность 2,0 т.) и вентиляционные камеры. </a:t>
            </a:r>
          </a:p>
          <a:p>
            <a:pPr algn="l">
              <a:spcBef>
                <a:spcPts val="0"/>
              </a:spcBef>
            </a:pPr>
            <a:r>
              <a:rPr lang="ru-RU" sz="1600" dirty="0">
                <a:solidFill>
                  <a:srgbClr val="00206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Максимальная высота в производственной части </a:t>
            </a:r>
          </a:p>
          <a:p>
            <a:pPr algn="l">
              <a:spcBef>
                <a:spcPts val="0"/>
              </a:spcBef>
            </a:pPr>
            <a:r>
              <a:rPr lang="ru-RU" sz="1600" b="1" dirty="0">
                <a:solidFill>
                  <a:srgbClr val="00206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17,85</a:t>
            </a:r>
            <a:r>
              <a:rPr lang="ru-RU" sz="1600" dirty="0">
                <a:solidFill>
                  <a:srgbClr val="00206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м., общий строительный объем </a:t>
            </a:r>
            <a:r>
              <a:rPr lang="ru-RU" sz="1600" b="1" dirty="0">
                <a:solidFill>
                  <a:srgbClr val="00206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54189</a:t>
            </a:r>
            <a:r>
              <a:rPr lang="ru-RU" sz="1600" dirty="0">
                <a:solidFill>
                  <a:srgbClr val="00206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куб.м</a:t>
            </a:r>
            <a:r>
              <a:rPr lang="ru-RU" sz="1600" dirty="0">
                <a:solidFill>
                  <a:srgbClr val="00206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.</a:t>
            </a:r>
          </a:p>
          <a:p>
            <a:pPr algn="l">
              <a:spcBef>
                <a:spcPts val="0"/>
              </a:spcBef>
            </a:pPr>
            <a:r>
              <a:rPr lang="ru-RU" sz="1600" dirty="0">
                <a:solidFill>
                  <a:srgbClr val="00206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Высота потолка на первом производственно-складском этаже составляет </a:t>
            </a:r>
            <a:r>
              <a:rPr lang="ru-RU" sz="1600" b="1" dirty="0">
                <a:solidFill>
                  <a:srgbClr val="00206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6</a:t>
            </a:r>
            <a:r>
              <a:rPr lang="ru-RU" sz="1600" dirty="0">
                <a:solidFill>
                  <a:srgbClr val="00206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м (от отметок чистого пола). </a:t>
            </a:r>
          </a:p>
          <a:p>
            <a:pPr algn="l">
              <a:spcBef>
                <a:spcPts val="0"/>
              </a:spcBef>
            </a:pPr>
            <a:r>
              <a:rPr lang="ru-RU" sz="1600" b="1" dirty="0">
                <a:solidFill>
                  <a:srgbClr val="00206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ПК</a:t>
            </a:r>
            <a:r>
              <a:rPr lang="ru-RU" sz="1600" dirty="0">
                <a:solidFill>
                  <a:srgbClr val="00206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оснащен самостоятельными, независимыми от административно-бытового корпуса эвакуационными выходами.</a:t>
            </a:r>
            <a:endParaRPr lang="en-US" sz="1600" dirty="0">
              <a:solidFill>
                <a:srgbClr val="002060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  <a:p>
            <a:pPr algn="l">
              <a:spcBef>
                <a:spcPts val="0"/>
              </a:spcBef>
            </a:pPr>
            <a:endParaRPr lang="en-US" sz="1600" dirty="0">
              <a:solidFill>
                <a:srgbClr val="002060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54054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BE46B11-72AE-4DA3-8E75-F3DE9CFB3C3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4446" y="1531324"/>
            <a:ext cx="5060469" cy="379535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8A7EEFD0-9679-4258-A079-4B82352B02C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84266" y="1531324"/>
            <a:ext cx="5060468" cy="379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7556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</TotalTime>
  <Words>637</Words>
  <Application>Microsoft Office PowerPoint</Application>
  <PresentationFormat>Широкоэкранный</PresentationFormat>
  <Paragraphs>79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3" baseType="lpstr">
      <vt:lpstr>Arial</vt:lpstr>
      <vt:lpstr>Assistant</vt:lpstr>
      <vt:lpstr>Calibri</vt:lpstr>
      <vt:lpstr>Calibri Light</vt:lpstr>
      <vt:lpstr>Rubik</vt:lpstr>
      <vt:lpstr>Rubik Light</vt:lpstr>
      <vt:lpstr>Rubik Medium</vt:lpstr>
      <vt:lpstr>Sora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Alexander SSS</dc:creator>
  <cp:lastModifiedBy>Market5</cp:lastModifiedBy>
  <cp:revision>11</cp:revision>
  <dcterms:created xsi:type="dcterms:W3CDTF">2024-06-30T06:46:00Z</dcterms:created>
  <dcterms:modified xsi:type="dcterms:W3CDTF">2024-10-28T02:03:54Z</dcterms:modified>
</cp:coreProperties>
</file>